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486" r:id="rId3"/>
    <p:sldId id="470" r:id="rId4"/>
    <p:sldId id="471" r:id="rId5"/>
    <p:sldId id="487" r:id="rId6"/>
    <p:sldId id="400" r:id="rId7"/>
    <p:sldId id="475" r:id="rId8"/>
    <p:sldId id="472" r:id="rId9"/>
    <p:sldId id="476" r:id="rId10"/>
    <p:sldId id="483" r:id="rId11"/>
    <p:sldId id="474" r:id="rId12"/>
    <p:sldId id="477" r:id="rId13"/>
    <p:sldId id="479" r:id="rId14"/>
    <p:sldId id="482" r:id="rId15"/>
    <p:sldId id="484" r:id="rId16"/>
    <p:sldId id="396" r:id="rId17"/>
    <p:sldId id="397" r:id="rId18"/>
    <p:sldId id="398" r:id="rId19"/>
    <p:sldId id="402" r:id="rId20"/>
    <p:sldId id="403" r:id="rId21"/>
    <p:sldId id="404" r:id="rId22"/>
    <p:sldId id="405" r:id="rId23"/>
    <p:sldId id="406" r:id="rId24"/>
    <p:sldId id="407" r:id="rId25"/>
    <p:sldId id="409" r:id="rId26"/>
    <p:sldId id="410" r:id="rId27"/>
    <p:sldId id="411" r:id="rId28"/>
    <p:sldId id="432" r:id="rId29"/>
    <p:sldId id="36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4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192" y="53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4/29/22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4/29/22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1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00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825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54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91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41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69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55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86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78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48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68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35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5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8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58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22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6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3779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7 – Statistical Transformations with ggplot2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0407" y="4416972"/>
            <a:ext cx="9648091" cy="2694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7: Statistical Transformations with ggplot2</a:t>
            </a:r>
            <a:br>
              <a:rPr lang="en-US" dirty="0">
                <a:solidFill>
                  <a:srgbClr val="FF0000"/>
                </a:solidFill>
              </a:rPr>
            </a:b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DD41C6B-B280-2FBB-2A45-0A6661F511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13"/>
          <a:stretch/>
        </p:blipFill>
        <p:spPr>
          <a:xfrm>
            <a:off x="0" y="914400"/>
            <a:ext cx="12192000" cy="29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B9EE-826D-8A4F-B1C7-05D69E331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92D050"/>
                </a:solidFill>
              </a:rPr>
              <a:t>Challenge 9.1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650F3-BACA-5A4C-AE37-1E0253F52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histogram for maximum daily windspeed (MACE HEAD)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505B6B-D9F3-4B41-B7F0-F99218264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55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3CBA-5E0D-094A-91E4-8B3D0A962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1162"/>
            <a:ext cx="10972800" cy="1143000"/>
          </a:xfrm>
        </p:spPr>
        <p:txBody>
          <a:bodyPr/>
          <a:lstStyle/>
          <a:p>
            <a:r>
              <a:rPr lang="en-US" dirty="0"/>
              <a:t>Two Station Comparison – </a:t>
            </a:r>
            <a:r>
              <a:rPr lang="en-US" dirty="0" err="1">
                <a:solidFill>
                  <a:srgbClr val="0432FF"/>
                </a:solidFill>
              </a:rPr>
              <a:t>geom_freqpoly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8C0773-601B-3146-819E-B784A623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56B84D-D5BB-2B43-AD23-8A7A173C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4" y="2239486"/>
            <a:ext cx="6877488" cy="2944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A8CD4E-AB4C-1A43-962B-28E703143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365" y="2102069"/>
            <a:ext cx="5539524" cy="381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46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7DFD1-1FA9-3743-AF73-C1C63125F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Distributions - boxplot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CB0F71-2DDD-2944-A371-4F2A8E0C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A2DFA-F28E-7D40-A660-6724432A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944" y="1739126"/>
            <a:ext cx="6336338" cy="435961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07C1382-6048-B84A-820E-BC3D7ABE5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21" y="2657147"/>
            <a:ext cx="5189476" cy="22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53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C6E1D-641A-EF4D-9CC1-451CF003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80DB2-3FE8-504B-8E67-DE6AEC21DE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If variation describes the </a:t>
            </a:r>
            <a:r>
              <a:rPr lang="en-US" dirty="0" err="1"/>
              <a:t>behaviour</a:t>
            </a:r>
            <a:r>
              <a:rPr lang="en-US" dirty="0"/>
              <a:t> within a variable, covariation describes the </a:t>
            </a:r>
            <a:r>
              <a:rPr lang="en-US" dirty="0" err="1"/>
              <a:t>behaviour</a:t>
            </a:r>
            <a:r>
              <a:rPr lang="en-US" dirty="0"/>
              <a:t> between variables</a:t>
            </a:r>
          </a:p>
          <a:p>
            <a:r>
              <a:rPr lang="en-US" dirty="0"/>
              <a:t>Covariation is the tendency for the values of two or more variables to vary together in a related way.</a:t>
            </a:r>
          </a:p>
          <a:p>
            <a:r>
              <a:rPr lang="en-US" dirty="0"/>
              <a:t>The best way to spot covariation is to visualize the relationship between two or more variables</a:t>
            </a:r>
          </a:p>
          <a:p>
            <a:r>
              <a:rPr lang="en-US" dirty="0"/>
              <a:t>We will explore covariation between continuous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851296-1D2C-E84C-838D-AD0331C6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8A24A-FB6A-CB46-9EB6-51E0C5D4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870840"/>
            <a:ext cx="5838848" cy="4057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0C8E75-967C-3E40-A7A0-910F633E3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351" y="1384134"/>
            <a:ext cx="5225747" cy="52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9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47D26D-DF74-4F44-A3F9-32542CB1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98" y="0"/>
            <a:ext cx="10972800" cy="1143000"/>
          </a:xfrm>
        </p:spPr>
        <p:txBody>
          <a:bodyPr/>
          <a:lstStyle/>
          <a:p>
            <a:r>
              <a:rPr lang="en-US" dirty="0"/>
              <a:t>mpg data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D2015D-CA5A-C147-90BC-BCC7B890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B9719C-40F0-A743-B686-D755551CD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771" y="1742083"/>
            <a:ext cx="9993491" cy="4724028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7D0B5875-B655-204C-8958-EAFD4180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275" y="1143000"/>
            <a:ext cx="4380623" cy="86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89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CCE37-A613-3D4C-BE7F-327BD450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92D050"/>
                </a:solidFill>
              </a:rPr>
              <a:t>Challenge 9.2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7BCE6-155F-514B-90AE-E5416917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0F3A7-B5B1-7B49-9035-4B7CCD184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35" y="1206951"/>
            <a:ext cx="10326130" cy="488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65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diamonds data set (ggplot2)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1443039"/>
            <a:ext cx="8229600" cy="9784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dataset containing the prices and other attributes of almost 54,000 diamonds.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Screenshot 2017-06-21 15.10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167" y="2590801"/>
            <a:ext cx="7866888" cy="356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18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981200" y="1476902"/>
          <a:ext cx="8026400" cy="4608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8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price in US dollars $326–$18,823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carat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weight of the diamond (0.2–5.01)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quality of the cut (Fair, Good, Very Good, Premium, Ideal)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diamond </a:t>
                      </a:r>
                      <a:r>
                        <a:rPr lang="en-US" dirty="0" err="1"/>
                        <a:t>colour</a:t>
                      </a:r>
                      <a:r>
                        <a:rPr lang="en-US" dirty="0"/>
                        <a:t>, from J (worst) to D (best)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clarity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measurement of how clear the diamond is (I1 (worst), SI1, SI2, VS1, VS2, VVS1, VVS2, IF (best))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length in mm (0–10.74)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width in mm (0–58.9)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depth in mm (0–31.8)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depth percentage = z / mean(x, y) = 2 * z / (x + y) (43–79)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width of top of diamond relative to widest point (43–95)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816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dataset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 descr="Screenshot 2017-06-21 15.22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62101"/>
            <a:ext cx="9144000" cy="43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4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aesthetic for bar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Bar charts can be </a:t>
            </a:r>
            <a:r>
              <a:rPr lang="en-US" sz="2000" dirty="0" err="1"/>
              <a:t>coloured</a:t>
            </a:r>
            <a:r>
              <a:rPr lang="en-US" sz="2000" dirty="0"/>
              <a:t> using the fill aesthetic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When a different variable is used, the graph has further detail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19" y="2353733"/>
            <a:ext cx="3764687" cy="32850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248" y="3052532"/>
            <a:ext cx="3795552" cy="3312000"/>
          </a:xfrm>
          <a:prstGeom prst="rect">
            <a:avLst/>
          </a:prstGeom>
        </p:spPr>
      </p:pic>
      <p:pic>
        <p:nvPicPr>
          <p:cNvPr id="9" name="Picture 8" descr="Screenshot 2017-06-21 16.52.2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61" y="5591328"/>
            <a:ext cx="4768081" cy="717399"/>
          </a:xfrm>
          <a:prstGeom prst="rect">
            <a:avLst/>
          </a:prstGeom>
        </p:spPr>
      </p:pic>
      <p:pic>
        <p:nvPicPr>
          <p:cNvPr id="10" name="Picture 9" descr="Screenshot 2017-06-21 16.53.1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440" y="2353733"/>
            <a:ext cx="521856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91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401996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Analysis: the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tibble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</a:t>
                      </a:r>
                      <a:r>
                        <a:rPr lang="en-US" sz="1800" b="1" i="0" kern="1200" dirty="0">
                          <a:solidFill>
                            <a:srgbClr val="0432FF"/>
                          </a:solidFill>
                          <a:latin typeface="+mn-lt"/>
                          <a:ea typeface="+mn-ea"/>
                          <a:cs typeface="+mn-cs"/>
                        </a:rPr>
                        <a:t>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Advanced Functionals and Modelling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989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Stacking is performed automatically by the position adjustment specified by the </a:t>
            </a:r>
            <a:r>
              <a:rPr lang="en-US" b="1" dirty="0">
                <a:solidFill>
                  <a:srgbClr val="0000FF"/>
                </a:solidFill>
              </a:rPr>
              <a:t>position</a:t>
            </a:r>
            <a:r>
              <a:rPr lang="en-US" dirty="0"/>
              <a:t> argument</a:t>
            </a:r>
          </a:p>
          <a:p>
            <a:r>
              <a:rPr lang="en-US" dirty="0"/>
              <a:t>Examples include “identity”, “fill” and “dodge”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“fill”</a:t>
            </a:r>
          </a:p>
          <a:p>
            <a:pPr lvl="1"/>
            <a:r>
              <a:rPr lang="en-US" dirty="0"/>
              <a:t>Works like stacking, but each stacked bar is the same height</a:t>
            </a:r>
          </a:p>
          <a:p>
            <a:pPr lvl="1"/>
            <a:r>
              <a:rPr lang="en-US" dirty="0"/>
              <a:t>Makes it easier to compare proportions</a:t>
            </a:r>
          </a:p>
          <a:p>
            <a:r>
              <a:rPr lang="en-US" dirty="0"/>
              <a:t>“dodge”</a:t>
            </a:r>
          </a:p>
          <a:p>
            <a:pPr lvl="1"/>
            <a:r>
              <a:rPr lang="en-US" dirty="0"/>
              <a:t>Places objects directly beside one another</a:t>
            </a:r>
          </a:p>
          <a:p>
            <a:pPr lvl="1"/>
            <a:r>
              <a:rPr lang="en-US" dirty="0"/>
              <a:t>Makes it easier to compare individual values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71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8" y="1280838"/>
            <a:ext cx="7840133" cy="5185273"/>
          </a:xfrm>
          <a:prstGeom prst="rect">
            <a:avLst/>
          </a:prstGeom>
        </p:spPr>
      </p:pic>
      <p:pic>
        <p:nvPicPr>
          <p:cNvPr id="7" name="Picture 6" descr="Screenshot 2017-06-21 17.01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66" y="-8461"/>
            <a:ext cx="6737690" cy="13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14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006" y="1208567"/>
            <a:ext cx="8619067" cy="5223677"/>
          </a:xfrm>
          <a:prstGeom prst="rect">
            <a:avLst/>
          </a:prstGeom>
        </p:spPr>
      </p:pic>
      <p:pic>
        <p:nvPicPr>
          <p:cNvPr id="4" name="Picture 3" descr="Screenshot 2017-06-21 17.03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869" y="3"/>
            <a:ext cx="660678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44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adjustment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Recall our first scatterplot</a:t>
            </a:r>
          </a:p>
          <a:p>
            <a:r>
              <a:rPr lang="en-US" dirty="0"/>
              <a:t>126 points displayed, yet there are 234 observations</a:t>
            </a:r>
          </a:p>
          <a:p>
            <a:r>
              <a:rPr lang="en-US" dirty="0"/>
              <a:t>Many points can overlap, so it makes it hard to see where the mass of data is</a:t>
            </a:r>
          </a:p>
          <a:p>
            <a:r>
              <a:rPr lang="en-US" dirty="0"/>
              <a:t>Are all points spread equally, or is there one special combination that contains 129 values?</a:t>
            </a:r>
          </a:p>
          <a:p>
            <a:r>
              <a:rPr lang="en-US" dirty="0"/>
              <a:t>“jitter” adds random noise to each point.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907" y="1259110"/>
            <a:ext cx="406146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54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98110"/>
            <a:ext cx="4530816" cy="496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326" y="1521578"/>
            <a:ext cx="4509414" cy="4944533"/>
          </a:xfrm>
          <a:prstGeom prst="rect">
            <a:avLst/>
          </a:prstGeom>
        </p:spPr>
      </p:pic>
      <p:pic>
        <p:nvPicPr>
          <p:cNvPr id="8" name="Picture 7" descr="Screenshot 2017-06-21 17.16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86" y="201714"/>
            <a:ext cx="7909016" cy="130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Display the distribution of a continuous variable broken down by a categorical variable</a:t>
            </a:r>
          </a:p>
          <a:p>
            <a:r>
              <a:rPr lang="en-US" dirty="0"/>
              <a:t>Box that stretches from the 25</a:t>
            </a:r>
            <a:r>
              <a:rPr lang="en-US" baseline="30000" dirty="0"/>
              <a:t>th</a:t>
            </a:r>
            <a:r>
              <a:rPr lang="en-US" dirty="0"/>
              <a:t> to 75</a:t>
            </a:r>
            <a:r>
              <a:rPr lang="en-US" baseline="30000" dirty="0"/>
              <a:t>th</a:t>
            </a:r>
            <a:r>
              <a:rPr lang="en-US" dirty="0"/>
              <a:t> percentile a distance known as the interquartile range (IRQ)</a:t>
            </a:r>
          </a:p>
          <a:p>
            <a:r>
              <a:rPr lang="en-US" dirty="0"/>
              <a:t>Median in the middle of box</a:t>
            </a:r>
          </a:p>
          <a:p>
            <a:r>
              <a:rPr lang="en-US" dirty="0"/>
              <a:t>Points outside more that 1.5 times the IQR from either edge of the box are displayed (outliers)</a:t>
            </a:r>
          </a:p>
          <a:p>
            <a:r>
              <a:rPr lang="en-US" dirty="0"/>
              <a:t>Whisker extends to the farthest non-outlier point in the distribution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96" y="1640110"/>
            <a:ext cx="4121404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24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8" y="1149920"/>
            <a:ext cx="7446433" cy="5214589"/>
          </a:xfrm>
          <a:prstGeom prst="rect">
            <a:avLst/>
          </a:prstGeom>
        </p:spPr>
      </p:pic>
      <p:pic>
        <p:nvPicPr>
          <p:cNvPr id="7" name="Picture 6" descr="Screenshot 2017-06-21 22.10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83120"/>
            <a:ext cx="80264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5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0000FF"/>
                </a:solidFill>
              </a:rPr>
              <a:t>The </a:t>
            </a:r>
            <a:r>
              <a:rPr lang="en-US" b="1" dirty="0">
                <a:solidFill>
                  <a:srgbClr val="0000FF"/>
                </a:solidFill>
              </a:rPr>
              <a:t>Layered Grammar of Graphics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ggplot2 approach can be </a:t>
            </a:r>
            <a:r>
              <a:rPr lang="en-US" dirty="0" err="1"/>
              <a:t>summarised</a:t>
            </a:r>
            <a:r>
              <a:rPr lang="en-US" dirty="0"/>
              <a:t> by a template</a:t>
            </a:r>
          </a:p>
          <a:p>
            <a:r>
              <a:rPr lang="en-US" dirty="0"/>
              <a:t>It can take seven parameters, but usually not all need to be applied (defaults used)</a:t>
            </a:r>
          </a:p>
          <a:p>
            <a:r>
              <a:rPr lang="en-US" dirty="0"/>
              <a:t>These seven parameters compose the grammar of graphics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999415"/>
            <a:ext cx="4414872" cy="34192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</a:rPr>
              <a:t>ggplot</a:t>
            </a:r>
            <a:r>
              <a:rPr lang="en-US" sz="2400" dirty="0">
                <a:solidFill>
                  <a:srgbClr val="0000FF"/>
                </a:solidFill>
              </a:rPr>
              <a:t>(data=&lt;DATA&gt;) 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  &lt;GEOM_FUNCTION&gt;(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     mapping=</a:t>
            </a:r>
            <a:r>
              <a:rPr lang="en-US" sz="2400" dirty="0" err="1">
                <a:solidFill>
                  <a:srgbClr val="0000FF"/>
                </a:solidFill>
              </a:rPr>
              <a:t>aes</a:t>
            </a:r>
            <a:r>
              <a:rPr lang="en-US" sz="2400" dirty="0">
                <a:solidFill>
                  <a:srgbClr val="0000FF"/>
                </a:solidFill>
              </a:rPr>
              <a:t>(&lt;MAPPINGS&gt;),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     stat=&lt;STAT&gt;,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    position=&lt;POSITION&gt;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) 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&lt;COORDINATE_FUNCTION&gt;+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&lt;FACET_FUNCTION&gt;</a:t>
            </a: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61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5EA8-425B-F548-B3C0-10082F34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7. aimsir17 Exploration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0E3B0D-0159-8546-8B9A-9D3263E94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data set in aimsir17 to generate:</a:t>
            </a:r>
          </a:p>
          <a:p>
            <a:pPr lvl="1"/>
            <a:r>
              <a:rPr lang="en-US" dirty="0"/>
              <a:t>Time series data</a:t>
            </a:r>
          </a:p>
          <a:p>
            <a:pPr lvl="1"/>
            <a:r>
              <a:rPr lang="en-US" dirty="0"/>
              <a:t>Scatter plot</a:t>
            </a:r>
          </a:p>
          <a:p>
            <a:pPr lvl="1"/>
            <a:r>
              <a:rPr lang="en-US" dirty="0"/>
              <a:t>Bar charts</a:t>
            </a:r>
          </a:p>
          <a:p>
            <a:pPr lvl="1"/>
            <a:r>
              <a:rPr lang="en-US" dirty="0"/>
              <a:t>Box plots</a:t>
            </a:r>
          </a:p>
          <a:p>
            <a:pPr lvl="1"/>
            <a:r>
              <a:rPr lang="en-US" dirty="0"/>
              <a:t>Histograms</a:t>
            </a:r>
          </a:p>
          <a:p>
            <a:r>
              <a:rPr lang="en-US" dirty="0"/>
              <a:t>Enhance the graphs using aesthetics such as </a:t>
            </a:r>
            <a:r>
              <a:rPr lang="en-US" dirty="0" err="1"/>
              <a:t>colour</a:t>
            </a:r>
            <a:r>
              <a:rPr lang="en-US" dirty="0"/>
              <a:t>, fill, size</a:t>
            </a:r>
          </a:p>
          <a:p>
            <a:r>
              <a:rPr lang="en-US" dirty="0"/>
              <a:t>Break out the graphs using the facet_ functions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5A619-FF65-CD44-9612-67A73049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31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4964"/>
            <a:ext cx="109728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405376"/>
            <a:ext cx="10878207" cy="16247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FF"/>
                </a:solidFill>
              </a:rPr>
              <a:t>“Data exploration is the art of looking at your data, rapidly generating hypotheses, quickly testing them, then repeating again and again and again.” (Wickham and </a:t>
            </a:r>
            <a:r>
              <a:rPr lang="en-US" dirty="0" err="1">
                <a:solidFill>
                  <a:srgbClr val="0000FF"/>
                </a:solidFill>
              </a:rPr>
              <a:t>Grolemund</a:t>
            </a:r>
            <a:r>
              <a:rPr lang="en-US" dirty="0">
                <a:solidFill>
                  <a:srgbClr val="0000FF"/>
                </a:solidFill>
              </a:rPr>
              <a:t> 2017).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 descr="data-science-explo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09" y="3224924"/>
            <a:ext cx="9030751" cy="33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1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2334-0E99-D346-B7E6-0ADDC57F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07" y="133713"/>
            <a:ext cx="1137219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Defining Important Terms (Wickham and </a:t>
            </a:r>
            <a:r>
              <a:rPr lang="en-US" dirty="0" err="1"/>
              <a:t>Grolemund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C6625-5918-FA48-95B0-1DAED0CF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119E734-4AAD-D64A-B083-E70C022BBA07}"/>
              </a:ext>
            </a:extLst>
          </p:cNvPr>
          <p:cNvGraphicFramePr>
            <a:graphicFrameLocks noGrp="1"/>
          </p:cNvGraphicFramePr>
          <p:nvPr/>
        </p:nvGraphicFramePr>
        <p:xfrm>
          <a:off x="1473199" y="1276713"/>
          <a:ext cx="8846207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510">
                  <a:extLst>
                    <a:ext uri="{9D8B030D-6E8A-4147-A177-3AD203B41FA5}">
                      <a16:colId xmlns:a16="http://schemas.microsoft.com/office/drawing/2014/main" val="4220679886"/>
                    </a:ext>
                  </a:extLst>
                </a:gridCol>
                <a:gridCol w="6939697">
                  <a:extLst>
                    <a:ext uri="{9D8B030D-6E8A-4147-A177-3AD203B41FA5}">
                      <a16:colId xmlns:a16="http://schemas.microsoft.com/office/drawing/2014/main" val="1601892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31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quantity, quality or property that you can measure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9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state of a variable when you measure it. The value of a variable may change from measurement to measurement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462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Observation (or case)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measurements made under similar conditions (you usually make all of the measurements in an observation at the same time and on the same object). 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An observation will contain several values, each associated with a different variable.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5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Tabular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values, each associated with a variable and an observation. Tabular data is tidy if each value is placed in its own “cell”, each variable in its own column, and each observation in its own row.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All the data in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aimsir17</a:t>
                      </a:r>
                      <a:r>
                        <a:rPr lang="en-US" dirty="0"/>
                        <a:t> and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ggplot2</a:t>
                      </a:r>
                      <a:r>
                        <a:rPr lang="en-US" dirty="0"/>
                        <a:t> is tidy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466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7702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728A2-CB01-024C-98AA-BE5CA494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FF908-041C-9340-BE32-02EBE3A186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1" dirty="0">
                <a:solidFill>
                  <a:srgbClr val="0432FF"/>
                </a:solidFill>
              </a:rPr>
              <a:t>Variation</a:t>
            </a:r>
            <a:r>
              <a:rPr lang="en-US" dirty="0"/>
              <a:t> is the tendency of the values of a variable to change from measurement to measurement</a:t>
            </a:r>
          </a:p>
          <a:p>
            <a:r>
              <a:rPr lang="en-US" dirty="0"/>
              <a:t>If you measure a continuous variable twice, you can get two different results</a:t>
            </a:r>
          </a:p>
          <a:p>
            <a:pPr lvl="1"/>
            <a:r>
              <a:rPr lang="en-US" dirty="0"/>
              <a:t>For example, temperature at 12.00 and temperature at 13.00</a:t>
            </a:r>
          </a:p>
          <a:p>
            <a:r>
              <a:rPr lang="en-US" dirty="0"/>
              <a:t>Very variable has its own pattern of variation</a:t>
            </a:r>
          </a:p>
          <a:p>
            <a:r>
              <a:rPr lang="en-US" dirty="0"/>
              <a:t>The best way to understand the pattern is to </a:t>
            </a:r>
            <a:r>
              <a:rPr lang="en-US" i="1" dirty="0">
                <a:solidFill>
                  <a:srgbClr val="0432FF"/>
                </a:solidFill>
              </a:rPr>
              <a:t>visualize the distribution </a:t>
            </a:r>
            <a:r>
              <a:rPr lang="en-US" dirty="0"/>
              <a:t>of a variable’s values.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E1B2D-2908-3C43-A112-0099812DE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04B2B-2369-3B48-AA86-0AB773B8F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946" y="1709701"/>
            <a:ext cx="4604206" cy="4756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4F4C6F-1CDD-7C47-9155-B8FA5EB8DA7D}"/>
              </a:ext>
            </a:extLst>
          </p:cNvPr>
          <p:cNvSpPr txBox="1"/>
          <p:nvPr/>
        </p:nvSpPr>
        <p:spPr>
          <a:xfrm>
            <a:off x="7840717" y="1324254"/>
            <a:ext cx="279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 Chart of Diamonds Data</a:t>
            </a:r>
          </a:p>
        </p:txBody>
      </p:sp>
    </p:spTree>
    <p:extLst>
      <p:ext uri="{BB962C8B-B14F-4D97-AF65-F5344CB8AC3E}">
        <p14:creationId xmlns:p14="http://schemas.microsoft.com/office/powerpoint/2010/main" val="766319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A5A7-C26D-844A-AA76-AF424E72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function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dplyr</a:t>
            </a:r>
            <a:r>
              <a:rPr lang="en-US" dirty="0"/>
              <a:t>::count()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FBF60-0CED-D341-B0E2-CDC41026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  <p:pic>
        <p:nvPicPr>
          <p:cNvPr id="11" name="Picture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1CD83645-AE94-6149-ACAF-45BAB037A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30130"/>
            <a:ext cx="4187580" cy="4277442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0883ED-54CF-7B46-A2BB-AADA642EF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180" y="1730130"/>
            <a:ext cx="71247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05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Transformations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Many graphs, like scatterplots, plot the raw values of the dataset</a:t>
            </a:r>
          </a:p>
          <a:p>
            <a:r>
              <a:rPr lang="en-US" dirty="0"/>
              <a:t>However, other graphs (e.g. bar charts) </a:t>
            </a:r>
            <a:r>
              <a:rPr lang="en-US" i="1" dirty="0">
                <a:solidFill>
                  <a:srgbClr val="00B050"/>
                </a:solidFill>
              </a:rPr>
              <a:t>calculate new values to plot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Bar charts, histograms and frequency polygons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bin your data and plot bin counts, the number of points that fall in each bin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Smoothers</a:t>
            </a:r>
            <a:r>
              <a:rPr lang="en-US" dirty="0"/>
              <a:t> fit a model to your data and the plot predictions from the model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Boxplots</a:t>
            </a:r>
            <a:r>
              <a:rPr lang="en-US" dirty="0"/>
              <a:t> compute a robust summary of the distribution and display a specially formatted box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93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5493A-E1F4-5A43-888E-4C5044BC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05C1F-8A72-BA4D-A69F-D5B1B9C35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393324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variable is continuous if it can take on any of an infinite set of ordinal values</a:t>
            </a:r>
          </a:p>
          <a:p>
            <a:r>
              <a:rPr lang="en-US" dirty="0"/>
              <a:t>Numbers are an example of a continuous variable</a:t>
            </a:r>
          </a:p>
          <a:p>
            <a:r>
              <a:rPr lang="en-US" dirty="0"/>
              <a:t>To examine the distribution of a continuous variable, use a histogram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A0FB4-8D2D-5D44-8EAE-0A0A2254A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DF3DAB-97C8-6544-8660-ECCF64CD6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616" y="1763403"/>
            <a:ext cx="7000480" cy="317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57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79B8-4813-4948-B8D0-CC50C9EA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 - Histogram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C2CDB16-9736-FA42-9541-6F3758A26C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histogram divides the x-axis into equally spaced bins, and uses the height of each bar to display the number of observations that fall into each bin</a:t>
            </a:r>
          </a:p>
          <a:p>
            <a:r>
              <a:rPr lang="en-US" dirty="0"/>
              <a:t>On the right, the total sum of all observation counts is 365.</a:t>
            </a:r>
          </a:p>
          <a:p>
            <a:r>
              <a:rPr lang="en-US" dirty="0"/>
              <a:t>The bin width can be varied.</a:t>
            </a:r>
          </a:p>
          <a:p>
            <a:r>
              <a:rPr lang="en-US" dirty="0" err="1"/>
              <a:t>geom_freqpoly</a:t>
            </a:r>
            <a:r>
              <a:rPr lang="en-US" dirty="0"/>
              <a:t>() can also be used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7FF0D-6735-0E47-B9AB-2B9BCDFB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F6573-267B-0244-8FB8-FA55AC6A0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618" y="1992853"/>
            <a:ext cx="4703782" cy="38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7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79B8-4813-4948-B8D0-CC50C9EA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- Interpretation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C2CDB16-9736-FA42-9541-6F3758A26C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Tall bars show the common values of a variable, shorter bars show less common values</a:t>
            </a:r>
          </a:p>
          <a:p>
            <a:r>
              <a:rPr lang="en-US" dirty="0"/>
              <a:t>Places with no bars reveal values that were not seen in your data</a:t>
            </a:r>
          </a:p>
          <a:p>
            <a:r>
              <a:rPr lang="en-US" dirty="0"/>
              <a:t>Some useful questions</a:t>
            </a:r>
          </a:p>
          <a:p>
            <a:pPr lvl="1"/>
            <a:r>
              <a:rPr lang="en-US" dirty="0"/>
              <a:t>Which values are most common? Why?</a:t>
            </a:r>
          </a:p>
          <a:p>
            <a:pPr lvl="1"/>
            <a:r>
              <a:rPr lang="en-US" dirty="0"/>
              <a:t>Which values are rare? Does it match your expectation?</a:t>
            </a:r>
          </a:p>
          <a:p>
            <a:pPr lvl="1"/>
            <a:r>
              <a:rPr lang="en-US" dirty="0"/>
              <a:t>Can you see any unusual patterns? What might explain them?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7FF0D-6735-0E47-B9AB-2B9BCDFB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F6573-267B-0244-8FB8-FA55AC6A0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945" y="1761625"/>
            <a:ext cx="5034455" cy="417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41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18585</TotalTime>
  <Words>1235</Words>
  <Application>Microsoft Macintosh PowerPoint</Application>
  <PresentationFormat>Widescreen</PresentationFormat>
  <Paragraphs>202</Paragraphs>
  <Slides>29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Topic 7: Statistical Transformations with ggplot2 </vt:lpstr>
      <vt:lpstr>Course Overview</vt:lpstr>
      <vt:lpstr>Defining Important Terms (Wickham and Grolemund)</vt:lpstr>
      <vt:lpstr>Variation</vt:lpstr>
      <vt:lpstr>Useful function  dplyr::count()</vt:lpstr>
      <vt:lpstr>Statistical Transformations</vt:lpstr>
      <vt:lpstr>Histograms</vt:lpstr>
      <vt:lpstr>Variation - Histogram</vt:lpstr>
      <vt:lpstr>Histogram - Interpretation</vt:lpstr>
      <vt:lpstr>Challenge 9.1</vt:lpstr>
      <vt:lpstr>Two Station Comparison – geom_freqpoly()</vt:lpstr>
      <vt:lpstr>Comparing Distributions - boxplot</vt:lpstr>
      <vt:lpstr>Covariation</vt:lpstr>
      <vt:lpstr>mpg data set</vt:lpstr>
      <vt:lpstr>Challenge 9.2</vt:lpstr>
      <vt:lpstr>diamonds data set (ggplot2)</vt:lpstr>
      <vt:lpstr>Explanation of variables</vt:lpstr>
      <vt:lpstr>Summary of dataset</vt:lpstr>
      <vt:lpstr>fill aesthetic for bar charts</vt:lpstr>
      <vt:lpstr>Stacking options</vt:lpstr>
      <vt:lpstr>PowerPoint Presentation</vt:lpstr>
      <vt:lpstr>PowerPoint Presentation</vt:lpstr>
      <vt:lpstr>Additional adjustment</vt:lpstr>
      <vt:lpstr>PowerPoint Presentation</vt:lpstr>
      <vt:lpstr>Boxplot</vt:lpstr>
      <vt:lpstr>PowerPoint Presentation</vt:lpstr>
      <vt:lpstr>The Layered Grammar of Graphics</vt:lpstr>
      <vt:lpstr>Challenge 7. aimsir17 Exploration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478</cp:revision>
  <cp:lastPrinted>2020-11-24T11:26:30Z</cp:lastPrinted>
  <dcterms:created xsi:type="dcterms:W3CDTF">2016-06-27T07:49:28Z</dcterms:created>
  <dcterms:modified xsi:type="dcterms:W3CDTF">2022-04-29T13:20:55Z</dcterms:modified>
</cp:coreProperties>
</file>